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99195-0273-4654-9CC4-9D7CBE58A77D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A805AF-531B-4FC1-8299-19BF849CD2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99195-0273-4654-9CC4-9D7CBE58A77D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A805AF-531B-4FC1-8299-19BF849CD2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99195-0273-4654-9CC4-9D7CBE58A77D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A805AF-531B-4FC1-8299-19BF849CD2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99195-0273-4654-9CC4-9D7CBE58A77D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A805AF-531B-4FC1-8299-19BF849CD2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99195-0273-4654-9CC4-9D7CBE58A77D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A805AF-531B-4FC1-8299-19BF849CD2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99195-0273-4654-9CC4-9D7CBE58A77D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A805AF-531B-4FC1-8299-19BF849CD2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99195-0273-4654-9CC4-9D7CBE58A77D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A805AF-531B-4FC1-8299-19BF849CD2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99195-0273-4654-9CC4-9D7CBE58A77D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A805AF-531B-4FC1-8299-19BF849CD2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99195-0273-4654-9CC4-9D7CBE58A77D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A805AF-531B-4FC1-8299-19BF849CD2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99195-0273-4654-9CC4-9D7CBE58A77D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A805AF-531B-4FC1-8299-19BF849CD2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A99195-0273-4654-9CC4-9D7CBE58A77D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A805AF-531B-4FC1-8299-19BF849CD2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5A99195-0273-4654-9CC4-9D7CBE58A77D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6A805AF-531B-4FC1-8299-19BF849CD2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295400"/>
            <a:ext cx="6400800" cy="1752600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Major Social Institution: The Family</a:t>
            </a:r>
          </a:p>
          <a:p>
            <a:endParaRPr lang="en-US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67400" y="6248400"/>
            <a:ext cx="274320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Precious May S. </a:t>
            </a:r>
            <a:r>
              <a:rPr lang="en-US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Yasay</a:t>
            </a:r>
            <a:endParaRPr 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4267200"/>
            <a:ext cx="411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The family is one of nature's masterpieces.  </a:t>
            </a:r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~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George Santayana, </a:t>
            </a:r>
            <a:r>
              <a:rPr lang="en-US" i="1" dirty="0">
                <a:solidFill>
                  <a:schemeClr val="accent5">
                    <a:lumMod val="75000"/>
                  </a:schemeClr>
                </a:solidFill>
              </a:rPr>
              <a:t>The Life of Reason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457200"/>
            <a:ext cx="7498080" cy="5791200"/>
          </a:xfrm>
        </p:spPr>
        <p:txBody>
          <a:bodyPr/>
          <a:lstStyle/>
          <a:p>
            <a:pPr>
              <a:buNone/>
            </a:pPr>
            <a:r>
              <a:rPr lang="en-US" b="1" u="sng" dirty="0" smtClean="0">
                <a:solidFill>
                  <a:schemeClr val="accent5">
                    <a:lumMod val="75000"/>
                  </a:schemeClr>
                </a:solidFill>
              </a:rPr>
              <a:t>Authority</a:t>
            </a:r>
          </a:p>
          <a:p>
            <a:pPr>
              <a:buNone/>
            </a:pPr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Patriarchal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– when the father is considered the head and plays a dominant role;</a:t>
            </a:r>
          </a:p>
          <a:p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Matriarchal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– when the mother or female is the head and makes the major decisions; and</a:t>
            </a:r>
          </a:p>
          <a:p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Equalitarian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– when both father and mother share in making decisions and are equal in authority.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Book: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Social </a:t>
            </a:r>
            <a:r>
              <a:rPr lang="en-US" dirty="0" smtClean="0"/>
              <a:t>Dimensions of Education </a:t>
            </a:r>
            <a:endParaRPr lang="en-US" dirty="0" smtClean="0"/>
          </a:p>
          <a:p>
            <a:pPr>
              <a:buNone/>
            </a:pPr>
            <a:r>
              <a:rPr lang="en-US" smtClean="0"/>
              <a:t>	</a:t>
            </a:r>
            <a:r>
              <a:rPr lang="en-US" smtClean="0"/>
              <a:t>	</a:t>
            </a:r>
            <a:r>
              <a:rPr lang="en-US" dirty="0" smtClean="0"/>
              <a:t>	( </a:t>
            </a:r>
            <a:r>
              <a:rPr lang="en-US" dirty="0" smtClean="0"/>
              <a:t>Revised Edition, 2011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533400"/>
            <a:ext cx="7726680" cy="480060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There are five major social institutions:</a:t>
            </a:r>
          </a:p>
          <a:p>
            <a:pPr>
              <a:buNone/>
            </a:pPr>
            <a:endParaRPr lang="en-US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	The Family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	Education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	Religion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	Economics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	Government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FAMILY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The family is the smallest social institutions with the unique function or producing and rearing the young. </a:t>
            </a:r>
          </a:p>
          <a:p>
            <a:pPr lvl="1">
              <a:buNone/>
            </a:pP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819400"/>
            <a:ext cx="6096000" cy="3751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Characteristics of the Filipino Family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The family is closely knit and has strong family ties. The member have the tendency to cling together in there activities and feelings. There is a strong loyalty among them not usually found in Western families. The interest of the individual are often sacrificed for the welfare of the group.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What are the functions of the family?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524000"/>
            <a:ext cx="7498080" cy="4800600"/>
          </a:xfrm>
        </p:spPr>
        <p:txBody>
          <a:bodyPr>
            <a:normAutofit fontScale="92500"/>
          </a:bodyPr>
          <a:lstStyle/>
          <a:p>
            <a:pPr marL="596646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Reproduction of the race and rearing of the young.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Cultural transmission or enculturation.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Socialization of the child.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Providing affection and a sense of security.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Providing the environment for personality development and the growth of self-concept in relation to others.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Providing social status.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295400" y="838200"/>
          <a:ext cx="7499350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993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Kinds</a:t>
                      </a:r>
                      <a:r>
                        <a:rPr lang="en-US" sz="2000" baseline="0" dirty="0" smtClean="0"/>
                        <a:t> of Family Patterns</a:t>
                      </a:r>
                    </a:p>
                    <a:p>
                      <a:r>
                        <a:rPr lang="en-US" baseline="0" dirty="0" smtClean="0"/>
                        <a:t> - Listed below are the different patterns as classified by sociologist: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057400" y="1905000"/>
          <a:ext cx="6096000" cy="156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u="sng" dirty="0" smtClean="0"/>
                        <a:t>Membership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u="sng" dirty="0" smtClean="0"/>
                        <a:t>Residence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u="sng" dirty="0" smtClean="0"/>
                        <a:t>Authority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u="sng" dirty="0" smtClean="0"/>
                        <a:t>Descent</a:t>
                      </a:r>
                      <a:endParaRPr lang="en-US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Nuclear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Neological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Patriarchal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Bilineal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Extended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Matrilocal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Matriarchal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Patrileneal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Patrilocal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Equalitarian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matrilineal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71600" y="4191000"/>
            <a:ext cx="7239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accent5">
                    <a:lumMod val="75000"/>
                  </a:schemeClr>
                </a:solidFill>
              </a:rPr>
              <a:t>Membership</a:t>
            </a:r>
          </a:p>
          <a:p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Conjugal or nuclear family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– This is the primary or elementary family consisting of husband, wife and children; </a:t>
            </a:r>
          </a:p>
          <a:p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Consanguine or extended family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– It consists of married couple, their parents, siblings, grandparents, uncles, aunts, and cousins.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304800"/>
            <a:ext cx="7620000" cy="632460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Monogamy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and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Polygamy.</a:t>
            </a:r>
          </a:p>
          <a:p>
            <a:pPr>
              <a:buNone/>
            </a:pPr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u="sng" dirty="0" smtClean="0">
                <a:solidFill>
                  <a:schemeClr val="accent5">
                    <a:lumMod val="75000"/>
                  </a:schemeClr>
                </a:solidFill>
              </a:rPr>
              <a:t>3 kinds of Polygamy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pPr>
              <a:buNone/>
            </a:pPr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Polyandry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– woman is married to two or more men at the same time;</a:t>
            </a:r>
          </a:p>
          <a:p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Polygamy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– where one man is married to two or more women at the same time;</a:t>
            </a:r>
          </a:p>
          <a:p>
            <a:r>
              <a:rPr lang="en-US" i="1" dirty="0" err="1" smtClean="0">
                <a:solidFill>
                  <a:schemeClr val="accent5">
                    <a:lumMod val="75000"/>
                  </a:schemeClr>
                </a:solidFill>
              </a:rPr>
              <a:t>Cenogamy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– two or more men mate with two or more women in group marriage.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81000"/>
            <a:ext cx="7498080" cy="5867400"/>
          </a:xfrm>
        </p:spPr>
        <p:txBody>
          <a:bodyPr/>
          <a:lstStyle/>
          <a:p>
            <a:pPr>
              <a:buNone/>
            </a:pPr>
            <a:r>
              <a:rPr lang="en-US" b="1" u="sng" dirty="0" smtClean="0">
                <a:solidFill>
                  <a:schemeClr val="accent5">
                    <a:lumMod val="75000"/>
                  </a:schemeClr>
                </a:solidFill>
              </a:rPr>
              <a:t>Descent</a:t>
            </a:r>
          </a:p>
          <a:p>
            <a:pPr>
              <a:buNone/>
            </a:pP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Patrilineal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, Matrilineal or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Bilineal</a:t>
            </a:r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i="1" dirty="0" err="1" smtClean="0">
                <a:solidFill>
                  <a:schemeClr val="accent5">
                    <a:lumMod val="75000"/>
                  </a:schemeClr>
                </a:solidFill>
              </a:rPr>
              <a:t>Patrilineal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– when the descent is recognized through the father’s line.</a:t>
            </a:r>
          </a:p>
          <a:p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Matrilineal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– when the descent is recognized through the mother’s line.</a:t>
            </a:r>
          </a:p>
          <a:p>
            <a:r>
              <a:rPr lang="en-US" i="1" dirty="0" err="1" smtClean="0">
                <a:solidFill>
                  <a:schemeClr val="accent5">
                    <a:lumMod val="75000"/>
                  </a:schemeClr>
                </a:solidFill>
              </a:rPr>
              <a:t>Bilineal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– when the descent is both recognized through mother and father.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81000"/>
            <a:ext cx="7498080" cy="5867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u="sng" dirty="0" smtClean="0">
                <a:solidFill>
                  <a:schemeClr val="accent5">
                    <a:lumMod val="75000"/>
                  </a:schemeClr>
                </a:solidFill>
              </a:rPr>
              <a:t>Residence</a:t>
            </a:r>
          </a:p>
          <a:p>
            <a:pPr>
              <a:buNone/>
            </a:pPr>
            <a:endParaRPr lang="en-US" b="1" u="sng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i="1" dirty="0" err="1" smtClean="0">
                <a:solidFill>
                  <a:schemeClr val="accent5">
                    <a:lumMod val="75000"/>
                  </a:schemeClr>
                </a:solidFill>
              </a:rPr>
              <a:t>Patrilocal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– when the newly married couple lives with parents of the husband.</a:t>
            </a:r>
          </a:p>
          <a:p>
            <a:r>
              <a:rPr lang="en-US" i="1" dirty="0" err="1" smtClean="0">
                <a:solidFill>
                  <a:schemeClr val="accent5">
                    <a:lumMod val="75000"/>
                  </a:schemeClr>
                </a:solidFill>
              </a:rPr>
              <a:t>Matrilocal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– when the newly married couple lives with the parents of the wife; and</a:t>
            </a:r>
          </a:p>
          <a:p>
            <a:r>
              <a:rPr lang="en-US" i="1" dirty="0" err="1" smtClean="0">
                <a:solidFill>
                  <a:schemeClr val="accent5">
                    <a:lumMod val="75000"/>
                  </a:schemeClr>
                </a:solidFill>
              </a:rPr>
              <a:t>Neolocal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– when the newly married pair maintains a separate household and live by themselves.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111</TotalTime>
  <Words>439</Words>
  <Application>Microsoft Office PowerPoint</Application>
  <PresentationFormat>On-screen Show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Solstice</vt:lpstr>
      <vt:lpstr>Slide 1</vt:lpstr>
      <vt:lpstr>Slide 2</vt:lpstr>
      <vt:lpstr>THE FAMILY</vt:lpstr>
      <vt:lpstr>Characteristics of the Filipino Family</vt:lpstr>
      <vt:lpstr>What are the functions of the family?</vt:lpstr>
      <vt:lpstr>Slide 6</vt:lpstr>
      <vt:lpstr>Slide 7</vt:lpstr>
      <vt:lpstr>Slide 8</vt:lpstr>
      <vt:lpstr>Slide 9</vt:lpstr>
      <vt:lpstr>Slide 10</vt:lpstr>
      <vt:lpstr>Bibliography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YASAY</dc:creator>
  <cp:lastModifiedBy>YASAY</cp:lastModifiedBy>
  <cp:revision>27</cp:revision>
  <dcterms:created xsi:type="dcterms:W3CDTF">2012-01-02T19:28:53Z</dcterms:created>
  <dcterms:modified xsi:type="dcterms:W3CDTF">2012-02-01T13:50:32Z</dcterms:modified>
</cp:coreProperties>
</file>